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81" r:id="rId4"/>
    <p:sldId id="466" r:id="rId5"/>
    <p:sldId id="519" r:id="rId6"/>
    <p:sldId id="502" r:id="rId7"/>
    <p:sldId id="503" r:id="rId8"/>
    <p:sldId id="517" r:id="rId9"/>
    <p:sldId id="518" r:id="rId10"/>
    <p:sldId id="515" r:id="rId11"/>
    <p:sldId id="521" r:id="rId12"/>
    <p:sldId id="520" r:id="rId13"/>
    <p:sldId id="507" r:id="rId14"/>
    <p:sldId id="508" r:id="rId15"/>
    <p:sldId id="509" r:id="rId16"/>
    <p:sldId id="510" r:id="rId17"/>
    <p:sldId id="516" r:id="rId18"/>
    <p:sldId id="512" r:id="rId19"/>
    <p:sldId id="513" r:id="rId20"/>
    <p:sldId id="468" r:id="rId21"/>
    <p:sldId id="522" r:id="rId22"/>
    <p:sldId id="470" r:id="rId23"/>
    <p:sldId id="514" r:id="rId24"/>
    <p:sldId id="525" r:id="rId25"/>
    <p:sldId id="480" r:id="rId26"/>
    <p:sldId id="524" r:id="rId27"/>
    <p:sldId id="52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FF68222-1BA1-4D54-B55E-5F9C678CDFB3}">
          <p14:sldIdLst>
            <p14:sldId id="394"/>
            <p14:sldId id="481"/>
            <p14:sldId id="466"/>
            <p14:sldId id="519"/>
          </p14:sldIdLst>
        </p14:section>
        <p14:section name="Course Overview" id="{4F731374-FDBF-4599-8927-202F8F8ABE02}">
          <p14:sldIdLst>
            <p14:sldId id="502"/>
            <p14:sldId id="503"/>
            <p14:sldId id="517"/>
            <p14:sldId id="518"/>
          </p14:sldIdLst>
        </p14:section>
        <p14:section name="Trainers" id="{613DBB0F-39D4-4E0C-8B58-572E865B7F8F}">
          <p14:sldIdLst>
            <p14:sldId id="515"/>
            <p14:sldId id="521"/>
            <p14:sldId id="520"/>
          </p14:sldIdLst>
        </p14:section>
        <p14:section name="Course Details and Schedule" id="{D9D5EB9C-AA12-4394-955A-CF027F9083F1}">
          <p14:sldIdLst>
            <p14:sldId id="507"/>
            <p14:sldId id="508"/>
            <p14:sldId id="509"/>
            <p14:sldId id="510"/>
          </p14:sldIdLst>
        </p14:section>
        <p14:section name="Evaluation" id="{2421DB68-B5C9-4E6A-856B-120CDEFCE3D0}">
          <p14:sldIdLst>
            <p14:sldId id="516"/>
            <p14:sldId id="512"/>
            <p14:sldId id="513"/>
          </p14:sldIdLst>
        </p14:section>
        <p14:section name="Resources" id="{2C22B0C1-8D66-4EED-9673-1A93542F141C}">
          <p14:sldIdLst>
            <p14:sldId id="468"/>
            <p14:sldId id="522"/>
            <p14:sldId id="470"/>
            <p14:sldId id="514"/>
            <p14:sldId id="525"/>
          </p14:sldIdLst>
        </p14:section>
        <p14:section name="Conclusion" id="{A22E24C0-5C03-4285-BC30-68B841CADA4F}">
          <p14:sldIdLst>
            <p14:sldId id="480"/>
            <p14:sldId id="524"/>
            <p14:sldId id="5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595" autoAdjust="0"/>
  </p:normalViewPr>
  <p:slideViewPr>
    <p:cSldViewPr>
      <p:cViewPr varScale="1">
        <p:scale>
          <a:sx n="116" d="100"/>
          <a:sy n="116" d="100"/>
        </p:scale>
        <p:origin x="31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950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940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1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2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9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7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0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4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8212" y="337659"/>
            <a:ext cx="2175525" cy="543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8212" y="337659"/>
            <a:ext cx="2175525" cy="543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340071"/>
            <a:ext cx="2050131" cy="512532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988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jpeg"/><Relationship Id="rId5" Type="http://schemas.openxmlformats.org/officeDocument/2006/relationships/image" Target="../media/image5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19.xml"/><Relationship Id="rId17" Type="http://schemas.openxmlformats.org/officeDocument/2006/relationships/slide" Target="slide1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4.png"/><Relationship Id="rId4" Type="http://schemas.openxmlformats.org/officeDocument/2006/relationships/slide" Target="slide5.xml"/><Relationship Id="rId9" Type="http://schemas.openxmlformats.org/officeDocument/2006/relationships/image" Target="../media/image12.png"/><Relationship Id="rId1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avaDBFundamentalsJanuary2018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hyperlink" Target="https://softuni.bg/forum/categories/78/Databases-Advanced-Hibern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www.heidisql.com/download.php" TargetMode="External"/><Relationship Id="rId7" Type="http://schemas.openxmlformats.org/officeDocument/2006/relationships/hyperlink" Target="https://projects.spring.io/spring-data-jp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ibernate.org/orm/releases/5.2/" TargetMode="External"/><Relationship Id="rId5" Type="http://schemas.openxmlformats.org/officeDocument/2006/relationships/hyperlink" Target="https://www.jetbrains.com/idea/?fromMenu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s://dev.mysql.com/downloads/mysql/" TargetMode="Externa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4.jpe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s://www.liebherr.com/en/deu/start/start-page.html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://www.telenor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s://netpeak.net/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08185" y="413191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Databases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01979" y="1535896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57" y="1878904"/>
            <a:ext cx="2172351" cy="54308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55" y="3612754"/>
            <a:ext cx="2559606" cy="27716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81684">
            <a:off x="5484944" y="3251276"/>
            <a:ext cx="16310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r>
              <a:rPr lang="en-US" dirty="0"/>
              <a:t> 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37" y="3364393"/>
            <a:ext cx="3376772" cy="32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Irina Naskinova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Experience in Java Development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Experience with companies such as </a:t>
            </a:r>
            <a:r>
              <a:rPr lang="en-US" noProof="1"/>
              <a:t>ProSyst</a:t>
            </a:r>
            <a:r>
              <a:rPr lang="en-US" dirty="0"/>
              <a:t>, </a:t>
            </a:r>
            <a:r>
              <a:rPr lang="en-US" noProof="1"/>
              <a:t>Seeburger, Proxiad, </a:t>
            </a:r>
            <a:r>
              <a:rPr lang="en-US" dirty="0"/>
              <a:t>HPE …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Cloud Automation Engineer @ DXC Technology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noProof="1"/>
              <a:t>Teacher at Sofia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noProof="1"/>
              <a:t>Teacher at Cardiff Methropolitan University (Sofia campus)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7857D-2001-4395-AFAF-E81B2B76B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00" y="18288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Java Developer @ Codexio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Develops APIs and Libraries in his spare time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back-end web development</a:t>
            </a:r>
            <a:r>
              <a:rPr lang="bg-BG" sz="3200" noProof="1"/>
              <a:t>,</a:t>
            </a:r>
            <a:r>
              <a:rPr lang="en-US" sz="3200" noProof="1"/>
              <a:t> Spring</a:t>
            </a:r>
            <a:r>
              <a:rPr lang="bg-BG" sz="3200" noProof="1"/>
              <a:t>,</a:t>
            </a:r>
            <a:r>
              <a:rPr lang="en-GB" sz="3200" noProof="1"/>
              <a:t> Vert.x and Java Technologies in general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/>
          <a:stretch/>
        </p:blipFill>
        <p:spPr>
          <a:xfrm>
            <a:off x="8685212" y="1647695"/>
            <a:ext cx="2800724" cy="239090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2387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4851" y="2005799"/>
            <a:ext cx="2438400" cy="243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99" y="2261162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7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26 February 2018 – 22 April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29C3FDE6-5B6F-4495-8526-4CAFB198E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52" y="2523560"/>
            <a:ext cx="2767927" cy="3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</a:t>
            </a:r>
            <a:r>
              <a:rPr lang="en-US" dirty="0" err="1"/>
              <a:t>KHz</a:t>
            </a:r>
            <a:r>
              <a:rPr lang="en-US" dirty="0"/>
              <a:t>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</a:t>
            </a:r>
            <a:r>
              <a:rPr lang="en-US" dirty="0" err="1"/>
              <a:t>SoftUni</a:t>
            </a:r>
            <a:r>
              <a:rPr lang="en-US" dirty="0"/>
              <a:t>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(+ Checks) – 10%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activities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course page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39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Мащабиране на слайд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4933096"/>
                  </p:ext>
                </p:extLst>
              </p:nvPr>
            </p:nvGraphicFramePr>
            <p:xfrm>
              <a:off x="455612" y="1523999"/>
              <a:ext cx="3662248" cy="2060551"/>
            </p:xfrm>
            <a:graphic>
              <a:graphicData uri="http://schemas.microsoft.com/office/powerpoint/2016/slidezoom">
                <pslz:sldZm>
                  <pslz:sldZmObj sldId="502" cId="848435481">
                    <pslz:zmPr id="{C69DEDE5-5B4F-402B-89ED-12B1E0718A4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2248" cy="2060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Мащабиране на слайд 3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612" y="1523999"/>
                <a:ext cx="3662248" cy="2060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Мащабиране на слайд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6922510"/>
                  </p:ext>
                </p:extLst>
              </p:nvPr>
            </p:nvGraphicFramePr>
            <p:xfrm>
              <a:off x="8140178" y="1523999"/>
              <a:ext cx="3662248" cy="2060551"/>
            </p:xfrm>
            <a:graphic>
              <a:graphicData uri="http://schemas.microsoft.com/office/powerpoint/2016/slidezoom">
                <pslz:sldZm>
                  <pslz:sldZmObj sldId="507" cId="572172806">
                    <pslz:zmPr id="{4010F2BE-F689-414E-887F-02BA61EC6E3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2248" cy="2060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Мащабиране на слайд 9">
                <a:hlinkClick r:id="rId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0178" y="1523999"/>
                <a:ext cx="3662248" cy="2060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Мащабиране на слайд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865290"/>
                  </p:ext>
                </p:extLst>
              </p:nvPr>
            </p:nvGraphicFramePr>
            <p:xfrm>
              <a:off x="6129019" y="3810000"/>
              <a:ext cx="3662248" cy="2060551"/>
            </p:xfrm>
            <a:graphic>
              <a:graphicData uri="http://schemas.microsoft.com/office/powerpoint/2016/slidezoom">
                <pslz:sldZm>
                  <pslz:sldZmObj sldId="468" cId="3349693047">
                    <pslz:zmPr id="{5461CF59-9782-4C49-A639-8DAC7EABC96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2248" cy="2060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Мащабиране на слайд 13">
                <a:hlinkClick r:id="rId12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9019" y="3810000"/>
                <a:ext cx="3662248" cy="2060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Мащабиране на слайд 4">
                <a:extLst>
                  <a:ext uri="{FF2B5EF4-FFF2-40B4-BE49-F238E27FC236}">
                    <a16:creationId xmlns:a16="http://schemas.microsoft.com/office/drawing/2014/main" id="{11B2182E-F3D9-415C-A868-5B6E41FC07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6086179"/>
                  </p:ext>
                </p:extLst>
              </p:nvPr>
            </p:nvGraphicFramePr>
            <p:xfrm>
              <a:off x="4317662" y="1523999"/>
              <a:ext cx="3605549" cy="2060551"/>
            </p:xfrm>
            <a:graphic>
              <a:graphicData uri="http://schemas.microsoft.com/office/powerpoint/2016/slidezoom">
                <pslz:sldZm>
                  <pslz:sldZmObj sldId="515" cId="1616137784">
                    <pslz:zmPr id="{317418D5-BB8C-447B-AC87-A2DC8BCB3270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5549" cy="2060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Мащабиране на слайд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1B2182E-F3D9-415C-A868-5B6E41FC07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17662" y="1523999"/>
                <a:ext cx="3605549" cy="2060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Мащабиране на слайд 7">
                <a:extLst>
                  <a:ext uri="{FF2B5EF4-FFF2-40B4-BE49-F238E27FC236}">
                    <a16:creationId xmlns:a16="http://schemas.microsoft.com/office/drawing/2014/main" id="{2AA9D813-55BF-4153-AD17-00F1EDE25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4921470"/>
                  </p:ext>
                </p:extLst>
              </p:nvPr>
            </p:nvGraphicFramePr>
            <p:xfrm>
              <a:off x="2132012" y="3809999"/>
              <a:ext cx="3709253" cy="2060551"/>
            </p:xfrm>
            <a:graphic>
              <a:graphicData uri="http://schemas.microsoft.com/office/powerpoint/2016/slidezoom">
                <pslz:sldZm>
                  <pslz:sldZmObj sldId="516" cId="3994140533">
                    <pslz:zmPr id="{CC56E468-D353-430E-A2F8-20B15A865AFF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09253" cy="2060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Мащабиране на слайд 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AA9D813-55BF-4153-AD17-00F1EDE25D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32012" y="3809999"/>
                <a:ext cx="3709253" cy="2060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5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softuni.bg/courses/databases-advanced-hibernate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softuni.bg/forum/categories/78/Databases-Advanced-Hibernate</a:t>
            </a:r>
            <a:endParaRPr lang="en-US" sz="20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fb.com/groups/SoftUniJavaDBFundamentalsJanuary2018/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MySQL Server &amp; Workbench | </a:t>
            </a:r>
            <a:r>
              <a:rPr lang="en-US" dirty="0">
                <a:hlinkClick r:id="rId3"/>
              </a:rPr>
              <a:t>HeidiSQL</a:t>
            </a:r>
            <a:br>
              <a:rPr lang="en-US" dirty="0"/>
            </a:br>
            <a:r>
              <a:rPr lang="en-US" dirty="0">
                <a:hlinkClick r:id="rId4"/>
              </a:rPr>
              <a:t>https://dev.mysql.com/downloads/mysql/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5"/>
              </a:rPr>
              <a:t>https://www.jetbrains.com/idea/?fromMenu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Hibernate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Spring 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grpSp>
        <p:nvGrpSpPr>
          <p:cNvPr id="11" name="Групиране 10">
            <a:extLst>
              <a:ext uri="{FF2B5EF4-FFF2-40B4-BE49-F238E27FC236}">
                <a16:creationId xmlns:a16="http://schemas.microsoft.com/office/drawing/2014/main" id="{7DBBA549-916D-488A-90F9-B1E52CC0191C}"/>
              </a:ext>
            </a:extLst>
          </p:cNvPr>
          <p:cNvGrpSpPr/>
          <p:nvPr/>
        </p:nvGrpSpPr>
        <p:grpSpPr>
          <a:xfrm>
            <a:off x="3351212" y="4191000"/>
            <a:ext cx="8077200" cy="2209800"/>
            <a:chOff x="2513012" y="4208916"/>
            <a:chExt cx="8077200" cy="2209800"/>
          </a:xfrm>
        </p:grpSpPr>
        <p:pic>
          <p:nvPicPr>
            <p:cNvPr id="6" name="Картина 5">
              <a:extLst>
                <a:ext uri="{FF2B5EF4-FFF2-40B4-BE49-F238E27FC236}">
                  <a16:creationId xmlns:a16="http://schemas.microsoft.com/office/drawing/2014/main" id="{50D79665-A49C-4B9C-AC72-BA17924C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349" y="4356862"/>
              <a:ext cx="2319889" cy="1913908"/>
            </a:xfrm>
            <a:prstGeom prst="rect">
              <a:avLst/>
            </a:prstGeom>
          </p:spPr>
        </p:pic>
        <p:pic>
          <p:nvPicPr>
            <p:cNvPr id="9" name="Картина 8">
              <a:extLst>
                <a:ext uri="{FF2B5EF4-FFF2-40B4-BE49-F238E27FC236}">
                  <a16:creationId xmlns:a16="http://schemas.microsoft.com/office/drawing/2014/main" id="{8DB12374-ADE1-4BBF-B55E-8BFA21C3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12" y="4208916"/>
              <a:ext cx="2209800" cy="2209800"/>
            </a:xfrm>
            <a:prstGeom prst="rect">
              <a:avLst/>
            </a:prstGeom>
          </p:spPr>
        </p:pic>
        <p:pic>
          <p:nvPicPr>
            <p:cNvPr id="14" name="Picture 13">
              <a:hlinkClick r:id="rId5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012" y="4609985"/>
              <a:ext cx="2723321" cy="1407662"/>
            </a:xfrm>
            <a:prstGeom prst="roundRect">
              <a:avLst>
                <a:gd name="adj" fmla="val 2286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785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4998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9600" b="1" noProof="1"/>
              <a:t>JavaDB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782014" y="2430840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3109" r="450"/>
          <a:stretch/>
        </p:blipFill>
        <p:spPr>
          <a:xfrm>
            <a:off x="8075050" y="3881564"/>
            <a:ext cx="328550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6947" r="-5925"/>
          <a:stretch/>
        </p:blipFill>
        <p:spPr>
          <a:xfrm>
            <a:off x="903577" y="979858"/>
            <a:ext cx="4495800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3175" r="-705"/>
          <a:stretch/>
        </p:blipFill>
        <p:spPr>
          <a:xfrm>
            <a:off x="5614280" y="990600"/>
            <a:ext cx="57462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l="-4463" r="-11633"/>
          <a:stretch/>
        </p:blipFill>
        <p:spPr>
          <a:xfrm>
            <a:off x="903575" y="3881564"/>
            <a:ext cx="321019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4948" r="-5779"/>
          <a:stretch/>
        </p:blipFill>
        <p:spPr>
          <a:xfrm>
            <a:off x="903575" y="2430711"/>
            <a:ext cx="3962400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368" r="51"/>
          <a:stretch/>
        </p:blipFill>
        <p:spPr>
          <a:xfrm>
            <a:off x="903575" y="5320998"/>
            <a:ext cx="4962237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6574A712-DC39-4FCF-BAFC-40E3DAD91E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3" t="-15048" r="-21407" b="-14226"/>
          <a:stretch/>
        </p:blipFill>
        <p:spPr>
          <a:xfrm>
            <a:off x="5139524" y="2432345"/>
            <a:ext cx="2348503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36D3CB9F-C5B1-4A58-B36B-A460977B8AC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8" r="-17421"/>
          <a:stretch/>
        </p:blipFill>
        <p:spPr>
          <a:xfrm>
            <a:off x="4429213" y="3881565"/>
            <a:ext cx="335280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21"/>
            <a:extLst>
              <a:ext uri="{FF2B5EF4-FFF2-40B4-BE49-F238E27FC236}">
                <a16:creationId xmlns:a16="http://schemas.microsoft.com/office/drawing/2014/main" id="{727C4062-02BF-421B-82D5-13478BC3BCD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-34887" r="-1443" b="-39652"/>
          <a:stretch/>
        </p:blipFill>
        <p:spPr>
          <a:xfrm>
            <a:off x="6094412" y="5320999"/>
            <a:ext cx="526614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12" name="Групиране 11">
            <a:extLst>
              <a:ext uri="{FF2B5EF4-FFF2-40B4-BE49-F238E27FC236}">
                <a16:creationId xmlns:a16="http://schemas.microsoft.com/office/drawing/2014/main" id="{8C1A8FB7-C813-4D27-A30A-0E0F7C0D836C}"/>
              </a:ext>
            </a:extLst>
          </p:cNvPr>
          <p:cNvGrpSpPr/>
          <p:nvPr/>
        </p:nvGrpSpPr>
        <p:grpSpPr>
          <a:xfrm>
            <a:off x="3349304" y="1189440"/>
            <a:ext cx="5407119" cy="4495800"/>
            <a:chOff x="3072838" y="928048"/>
            <a:chExt cx="5407119" cy="4495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047" y="928048"/>
              <a:ext cx="4495800" cy="4495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838" y="2638909"/>
              <a:ext cx="1524000" cy="1524000"/>
            </a:xfrm>
            <a:prstGeom prst="rect">
              <a:avLst/>
            </a:prstGeom>
          </p:spPr>
        </p:pic>
        <p:pic>
          <p:nvPicPr>
            <p:cNvPr id="6" name="Картина 5">
              <a:extLst>
                <a:ext uri="{FF2B5EF4-FFF2-40B4-BE49-F238E27FC236}">
                  <a16:creationId xmlns:a16="http://schemas.microsoft.com/office/drawing/2014/main" id="{A60B72F0-5083-4901-A62A-E2D4EB4A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257" y="1385248"/>
              <a:ext cx="1790700" cy="1790700"/>
            </a:xfrm>
            <a:prstGeom prst="rect">
              <a:avLst/>
            </a:prstGeom>
          </p:spPr>
        </p:pic>
        <p:pic>
          <p:nvPicPr>
            <p:cNvPr id="11" name="Картина 10">
              <a:extLst>
                <a:ext uri="{FF2B5EF4-FFF2-40B4-BE49-F238E27FC236}">
                  <a16:creationId xmlns:a16="http://schemas.microsoft.com/office/drawing/2014/main" id="{07842FD2-94DF-419A-A0DB-890AAA21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1385248"/>
              <a:ext cx="1429678" cy="117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43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799599" cy="5173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3CD60"/>
                </a:solidFill>
              </a:rPr>
              <a:t>Databases Advanced </a:t>
            </a:r>
            <a:r>
              <a:rPr lang="en-US" dirty="0"/>
              <a:t>course covers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Connecting to local DB instance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ORM, Hibernate and Spring Data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Code-First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Programming Patterns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Working with data in other formats (XML, JSON)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66" y="1578861"/>
            <a:ext cx="1905000" cy="15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77" y="3613483"/>
            <a:ext cx="2032892" cy="20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Introduction to DB Applications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Creating Custom ORM Framework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Introduction to Hibernate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Entity Relations in Hibernate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Introduction to Spring Data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39" y="333948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Spring Data Advanced Querying</a:t>
            </a:r>
          </a:p>
          <a:p>
            <a:pPr>
              <a:lnSpc>
                <a:spcPct val="100000"/>
              </a:lnSpc>
            </a:pPr>
            <a:r>
              <a:rPr lang="en-US" dirty="0"/>
              <a:t>Spring Data Auto Mapping Objects</a:t>
            </a:r>
          </a:p>
          <a:p>
            <a:pPr>
              <a:lnSpc>
                <a:spcPct val="100000"/>
              </a:lnSpc>
            </a:pPr>
            <a:r>
              <a:rPr lang="en-US" dirty="0"/>
              <a:t>JSON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XML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Creating Large DB</a:t>
            </a:r>
          </a:p>
          <a:p>
            <a:pPr>
              <a:lnSpc>
                <a:spcPct val="100000"/>
              </a:lnSpc>
            </a:pPr>
            <a:r>
              <a:rPr lang="en-US" dirty="0"/>
              <a:t>Exam Preparations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39" y="333948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5118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688</Words>
  <Application>Microsoft Office PowerPoint</Application>
  <PresentationFormat>Custom</PresentationFormat>
  <Paragraphs>158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Databases Advanced</vt:lpstr>
      <vt:lpstr>Table of Contents</vt:lpstr>
      <vt:lpstr>Questions</vt:lpstr>
      <vt:lpstr>SoftUni Diamond Partners</vt:lpstr>
      <vt:lpstr>Databases Advanced</vt:lpstr>
      <vt:lpstr>Course Objectives</vt:lpstr>
      <vt:lpstr>Course Topics</vt:lpstr>
      <vt:lpstr>Course Topics (2)</vt:lpstr>
      <vt:lpstr>The Trainers Team</vt:lpstr>
      <vt:lpstr>Trainers Team</vt:lpstr>
      <vt:lpstr>Trainers Team (2)</vt:lpstr>
      <vt:lpstr>Databases Advanced</vt:lpstr>
      <vt:lpstr>Training Duration and Schedule</vt:lpstr>
      <vt:lpstr>Why English?</vt:lpstr>
      <vt:lpstr>Your RFID Chip</vt:lpstr>
      <vt:lpstr>Evaluation</vt:lpstr>
      <vt:lpstr>Scoring System for the Course</vt:lpstr>
      <vt:lpstr>Homework Assignments &amp; Exercises</vt:lpstr>
      <vt:lpstr>Resources</vt:lpstr>
      <vt:lpstr>C# Course Web Site, Forum and FB Group</vt:lpstr>
      <vt:lpstr>The Databases Basics Slides and Videos</vt:lpstr>
      <vt:lpstr>Recommended Software</vt:lpstr>
      <vt:lpstr>Learn to Search in Internet</vt:lpstr>
      <vt:lpstr>Introduction to Databases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advanced: Course Introduction</dc:title>
  <dc:subject>Programming Fundamentals Course</dc:subject>
  <dc:creator/>
  <cp:keywords>Entity framework, Hibernate, ADO.NET, JDBC, programming, Databases,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2018-02-26T11:26:17Z</dcterms:modified>
  <cp:category>computer programming;programming;Databases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